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72" r:id="rId13"/>
    <p:sldId id="274" r:id="rId14"/>
    <p:sldId id="276" r:id="rId15"/>
    <p:sldId id="268" r:id="rId16"/>
    <p:sldId id="269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5086DA-CCE0-D740-9E40-97DD43C13F75}" v="1004" dt="2025-03-27T18:02:46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55"/>
    <p:restoredTop sz="94631"/>
  </p:normalViewPr>
  <p:slideViewPr>
    <p:cSldViewPr snapToGrid="0">
      <p:cViewPr varScale="1">
        <p:scale>
          <a:sx n="101" d="100"/>
          <a:sy n="101" d="100"/>
        </p:scale>
        <p:origin x="4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8160D-0659-E54A-A625-DC8A75A831B7}" type="datetimeFigureOut">
              <a:rPr lang="en-US" smtClean="0"/>
              <a:t>4/4/25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428F1-86F9-604B-93D8-FF36E494F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5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428F1-86F9-604B-93D8-FF36E494FF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98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428F1-86F9-604B-93D8-FF36E494FF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428F1-86F9-604B-93D8-FF36E494FF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59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8F48-DB33-3441-BCD4-7CC090883253}" type="datetime1">
              <a:rPr lang="en-US" smtClean="0"/>
              <a:t>4/4/25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80BB-C3BE-5B47-906B-D840218C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53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05E1-5D33-B941-9FAF-4B252A2271F9}" type="datetime1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80BB-C3BE-5B47-906B-D840218C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5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7FF6-7F49-C144-8275-3F7FBD9EE33C}" type="datetime1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80BB-C3BE-5B47-906B-D840218C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8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22514-77E3-2643-BAB7-96E997EBD8D2}" type="datetime1">
              <a:rPr lang="en-US" smtClean="0"/>
              <a:t>4/4/25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80BB-C3BE-5B47-906B-D840218C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7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8548-B73F-AA48-834E-7EAD4DFFF549}" type="datetime1">
              <a:rPr lang="en-US" smtClean="0"/>
              <a:t>4/4/25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80BB-C3BE-5B47-906B-D840218C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72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BC5F-6E2F-0344-9A33-170BA60CAA37}" type="datetime1">
              <a:rPr lang="en-US" smtClean="0"/>
              <a:t>4/4/25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80BB-C3BE-5B47-906B-D840218C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6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DA45-F53A-AE40-B42D-E7009A8C4355}" type="datetime1">
              <a:rPr lang="en-US" smtClean="0"/>
              <a:t>4/4/25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80BB-C3BE-5B47-906B-D840218CFAE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1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2972-67D8-6442-8350-A7337EC57C5F}" type="datetime1">
              <a:rPr lang="en-US" smtClean="0"/>
              <a:t>4/4/25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80BB-C3BE-5B47-906B-D840218C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2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5562-63A6-AE44-A6E1-5140C52ACB2C}" type="datetime1">
              <a:rPr lang="en-US" smtClean="0"/>
              <a:t>4/4/25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80BB-C3BE-5B47-906B-D840218C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5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C1C4-E002-2543-90DB-E20A335C598E}" type="datetime1">
              <a:rPr lang="en-US" smtClean="0"/>
              <a:t>4/4/25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80BB-C3BE-5B47-906B-D840218C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1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9064E3F-F167-054B-B540-BDA0B45FA1F0}" type="datetime1">
              <a:rPr lang="en-US" smtClean="0"/>
              <a:t>4/4/25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80BB-C3BE-5B47-906B-D840218C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8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41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5082D65-5ACA-3940-B4BF-EAA62811DB7D}" type="datetime1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83680BB-C3BE-5B47-906B-D840218C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3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E2250-1083-69A9-943E-5308EDA2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472344"/>
            <a:ext cx="8991600" cy="1645920"/>
          </a:xfrm>
        </p:spPr>
        <p:txBody>
          <a:bodyPr>
            <a:normAutofit/>
          </a:bodyPr>
          <a:lstStyle/>
          <a:p>
            <a:r>
              <a:rPr lang="en-US"/>
              <a:t>Viability of Methanogens In The Ice Shell of Europa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1A55C-05FF-185E-02D8-818E6190C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527" y="3118264"/>
            <a:ext cx="9144000" cy="2723606"/>
          </a:xfrm>
        </p:spPr>
        <p:txBody>
          <a:bodyPr>
            <a:normAutofit/>
          </a:bodyPr>
          <a:lstStyle/>
          <a:p>
            <a:r>
              <a:rPr lang="en-US" dirty="0"/>
              <a:t>Veronica Klawender</a:t>
            </a:r>
          </a:p>
          <a:p>
            <a:r>
              <a:rPr lang="en-US" dirty="0"/>
              <a:t>Arizona Space Grant Symposium 2025</a:t>
            </a:r>
          </a:p>
          <a:p>
            <a:pPr>
              <a:lnSpc>
                <a:spcPct val="100000"/>
              </a:lnSpc>
            </a:pPr>
            <a:r>
              <a:rPr lang="en-US" dirty="0"/>
              <a:t>Dr. Daniel Apai, Dr. Matthew M Murphy</a:t>
            </a:r>
          </a:p>
          <a:p>
            <a:pPr>
              <a:lnSpc>
                <a:spcPct val="100000"/>
              </a:lnSpc>
            </a:pPr>
            <a:r>
              <a:rPr lang="en-US" dirty="0"/>
              <a:t>Steward Observatory, The University of Arizona</a:t>
            </a:r>
          </a:p>
          <a:p>
            <a:pPr>
              <a:lnSpc>
                <a:spcPct val="100000"/>
              </a:lnSpc>
            </a:pPr>
            <a:r>
              <a:rPr lang="en-US" dirty="0"/>
              <a:t>NASA Space Grant Consortium</a:t>
            </a:r>
          </a:p>
          <a:p>
            <a:pPr>
              <a:lnSpc>
                <a:spcPct val="100000"/>
              </a:lnSpc>
            </a:pPr>
            <a:r>
              <a:rPr lang="en-US" dirty="0"/>
              <a:t>Alien Earths Research Group</a:t>
            </a:r>
          </a:p>
        </p:txBody>
      </p:sp>
      <p:pic>
        <p:nvPicPr>
          <p:cNvPr id="1028" name="Picture 4" descr="Logos Overview | University Marketing &amp; Communications">
            <a:extLst>
              <a:ext uri="{FF2B5EF4-FFF2-40B4-BE49-F238E27FC236}">
                <a16:creationId xmlns:a16="http://schemas.microsoft.com/office/drawing/2014/main" id="{FB8CEABE-E580-4C0B-293F-9C60E4DEBB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5" t="34683" r="8935" b="34894"/>
          <a:stretch/>
        </p:blipFill>
        <p:spPr bwMode="auto">
          <a:xfrm>
            <a:off x="123825" y="5670433"/>
            <a:ext cx="3407651" cy="95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izona Space Grant Consortium | Home">
            <a:extLst>
              <a:ext uri="{FF2B5EF4-FFF2-40B4-BE49-F238E27FC236}">
                <a16:creationId xmlns:a16="http://schemas.microsoft.com/office/drawing/2014/main" id="{897633AF-1E40-FE16-C5DE-1375E9F5D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481" y="5728477"/>
            <a:ext cx="4766031" cy="76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7F81E06D-B562-2522-44C5-60D782E492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474912" cy="247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FFB8E2-3EAE-E5E4-6570-FB3876D53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1393" y="5559650"/>
            <a:ext cx="3095046" cy="1031682"/>
          </a:xfrm>
          <a:prstGeom prst="rect">
            <a:avLst/>
          </a:prstGeom>
        </p:spPr>
      </p:pic>
      <p:pic>
        <p:nvPicPr>
          <p:cNvPr id="5" name="Google Shape;57;p13">
            <a:extLst>
              <a:ext uri="{FF2B5EF4-FFF2-40B4-BE49-F238E27FC236}">
                <a16:creationId xmlns:a16="http://schemas.microsoft.com/office/drawing/2014/main" id="{87183F7D-11E6-BD7F-A436-6470ABA70BE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825" y="3743600"/>
            <a:ext cx="2022475" cy="20344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53775-49B1-1780-D383-5667152A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80BB-C3BE-5B47-906B-D840218CFA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94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-up of a number&#10;&#10;AI-generated content may be incorrect.">
            <a:extLst>
              <a:ext uri="{FF2B5EF4-FFF2-40B4-BE49-F238E27FC236}">
                <a16:creationId xmlns:a16="http://schemas.microsoft.com/office/drawing/2014/main" id="{88F3EB7E-FA4B-96A9-5D53-CC8C81ECB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0" y="1933995"/>
            <a:ext cx="787500" cy="37770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1916D1-05F2-085C-E425-E5A3F963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07722"/>
            <a:ext cx="7729728" cy="691986"/>
          </a:xfrm>
        </p:spPr>
        <p:txBody>
          <a:bodyPr>
            <a:normAutofit fontScale="90000"/>
          </a:bodyPr>
          <a:lstStyle/>
          <a:p>
            <a:r>
              <a:rPr lang="en-US" dirty="0"/>
              <a:t>Salinity time profiles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71838A-F7DB-319F-7CE7-EA9EBFFA6E36}"/>
              </a:ext>
            </a:extLst>
          </p:cNvPr>
          <p:cNvSpPr txBox="1"/>
          <p:nvPr/>
        </p:nvSpPr>
        <p:spPr>
          <a:xfrm>
            <a:off x="2616200" y="6263013"/>
            <a:ext cx="695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Chivers et al 2023, The Planetary Science Journal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3566E-0478-BD12-C82F-E187851F6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80BB-C3BE-5B47-906B-D840218CFAEF}" type="slidenum">
              <a:rPr lang="en-US" smtClean="0"/>
              <a:t>10</a:t>
            </a:fld>
            <a:endParaRPr lang="en-US"/>
          </a:p>
        </p:txBody>
      </p:sp>
      <p:pic>
        <p:nvPicPr>
          <p:cNvPr id="13" name="Picture 12" descr="A chart of liquid salinity&#10;&#10;AI-generated content may be incorrect.">
            <a:extLst>
              <a:ext uri="{FF2B5EF4-FFF2-40B4-BE49-F238E27FC236}">
                <a16:creationId xmlns:a16="http://schemas.microsoft.com/office/drawing/2014/main" id="{C3B77063-F724-16D9-5E28-BA454E9A8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942" y="1933994"/>
            <a:ext cx="2125631" cy="3777082"/>
          </a:xfrm>
          <a:prstGeom prst="rect">
            <a:avLst/>
          </a:prstGeom>
        </p:spPr>
      </p:pic>
      <p:pic>
        <p:nvPicPr>
          <p:cNvPr id="9" name="Picture 8" descr="A diagram of a graph&#10;&#10;AI-generated content may be incorrect.">
            <a:extLst>
              <a:ext uri="{FF2B5EF4-FFF2-40B4-BE49-F238E27FC236}">
                <a16:creationId xmlns:a16="http://schemas.microsoft.com/office/drawing/2014/main" id="{A183A7E6-FA2F-96A6-DFBA-7BCF37ADB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380" y="1933994"/>
            <a:ext cx="2972399" cy="377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64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3B57D-D32C-B4B4-0026-2C771AB6E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96965"/>
            <a:ext cx="7729728" cy="681228"/>
          </a:xfrm>
        </p:spPr>
        <p:txBody>
          <a:bodyPr>
            <a:normAutofit fontScale="90000"/>
          </a:bodyPr>
          <a:lstStyle/>
          <a:p>
            <a:r>
              <a:rPr lang="en-US" dirty="0"/>
              <a:t>Time profiles for 5 methanogens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2AC78-BD9D-8300-8D84-B999027EE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900" y="2672588"/>
            <a:ext cx="4140200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5 Methanogens:</a:t>
            </a:r>
          </a:p>
          <a:p>
            <a:pPr marL="0" indent="0">
              <a:buNone/>
            </a:pPr>
            <a:r>
              <a:rPr lang="en-US" sz="2000" i="1" dirty="0"/>
              <a:t>Methanobacterium flexile</a:t>
            </a:r>
            <a:endParaRPr lang="en-US" sz="2000" dirty="0"/>
          </a:p>
          <a:p>
            <a:pPr marL="0" indent="0">
              <a:buNone/>
            </a:pPr>
            <a:r>
              <a:rPr lang="en-US" sz="2000" i="1" dirty="0"/>
              <a:t>Methanogenium frigidum</a:t>
            </a:r>
            <a:endParaRPr lang="en-US" sz="2000" dirty="0"/>
          </a:p>
          <a:p>
            <a:pPr marL="0" indent="0">
              <a:buNone/>
            </a:pPr>
            <a:r>
              <a:rPr lang="en-US" sz="2000" i="1" dirty="0"/>
              <a:t>Methanosarcina siciliae</a:t>
            </a:r>
            <a:endParaRPr lang="en-US" sz="2000" dirty="0"/>
          </a:p>
          <a:p>
            <a:pPr marL="0" indent="0">
              <a:buNone/>
            </a:pPr>
            <a:r>
              <a:rPr lang="en-US" sz="2000" i="1" dirty="0"/>
              <a:t>Methanohalophilus halophilus</a:t>
            </a:r>
            <a:endParaRPr lang="en-US" sz="2000" dirty="0"/>
          </a:p>
          <a:p>
            <a:pPr marL="0" indent="0">
              <a:buNone/>
            </a:pPr>
            <a:r>
              <a:rPr lang="en-US" sz="2000" i="1" dirty="0"/>
              <a:t>Methanohalobium evestigatum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E6591-2024-5567-4E79-4C169665EAB0}"/>
              </a:ext>
            </a:extLst>
          </p:cNvPr>
          <p:cNvSpPr txBox="1"/>
          <p:nvPr/>
        </p:nvSpPr>
        <p:spPr>
          <a:xfrm>
            <a:off x="6642100" y="2638044"/>
            <a:ext cx="414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 Timesteps:</a:t>
            </a:r>
          </a:p>
          <a:p>
            <a:r>
              <a:rPr lang="en-US" sz="2000" dirty="0"/>
              <a:t>0 – 150 kyrs</a:t>
            </a:r>
          </a:p>
          <a:p>
            <a:r>
              <a:rPr lang="en-US" sz="2000" dirty="0"/>
              <a:t>150 – 250 kyrs</a:t>
            </a:r>
          </a:p>
          <a:p>
            <a:r>
              <a:rPr lang="en-US" sz="2000" dirty="0"/>
              <a:t>250 – 350 kyrs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322371-57F0-AD94-7261-0B2A1808B7A3}"/>
              </a:ext>
            </a:extLst>
          </p:cNvPr>
          <p:cNvSpPr txBox="1"/>
          <p:nvPr/>
        </p:nvSpPr>
        <p:spPr>
          <a:xfrm>
            <a:off x="1981200" y="18161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/>
              <a:t>Representing evolutionary pressures over time in a chaos region: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4BC5C-D8AE-F905-68A5-32972E908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80BB-C3BE-5B47-906B-D840218CFA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3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56A51-1678-4FF0-BA53-0CF19B0FB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350" y="913892"/>
            <a:ext cx="8623300" cy="686308"/>
          </a:xfrm>
        </p:spPr>
        <p:txBody>
          <a:bodyPr>
            <a:normAutofit fontScale="90000"/>
          </a:bodyPr>
          <a:lstStyle/>
          <a:p>
            <a:r>
              <a:rPr lang="en-US" cap="none" dirty="0"/>
              <a:t>Suitability of </a:t>
            </a:r>
            <a:r>
              <a:rPr lang="en-US" i="1" cap="none" dirty="0"/>
              <a:t>Methanobacterium flexile</a:t>
            </a:r>
          </a:p>
        </p:txBody>
      </p:sp>
      <p:pic>
        <p:nvPicPr>
          <p:cNvPr id="5" name="Picture 4" descr="A graph with blue lines&#10;&#10;AI-generated content may be incorrect.">
            <a:extLst>
              <a:ext uri="{FF2B5EF4-FFF2-40B4-BE49-F238E27FC236}">
                <a16:creationId xmlns:a16="http://schemas.microsoft.com/office/drawing/2014/main" id="{5C6B5914-D93E-A4CC-2EE8-7E0492E62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850" y="2830879"/>
            <a:ext cx="9660300" cy="2921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8AFBF-0740-8934-18DE-9AD797733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80BB-C3BE-5B47-906B-D840218CFAEF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8CD1C1-1848-139D-C6BE-5B83B4CE5A50}"/>
              </a:ext>
            </a:extLst>
          </p:cNvPr>
          <p:cNvSpPr txBox="1"/>
          <p:nvPr/>
        </p:nvSpPr>
        <p:spPr>
          <a:xfrm>
            <a:off x="2425794" y="2197290"/>
            <a:ext cx="130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Timestep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732F9-4B0C-AD20-DB63-9C40B4EBD91A}"/>
              </a:ext>
            </a:extLst>
          </p:cNvPr>
          <p:cNvSpPr txBox="1"/>
          <p:nvPr/>
        </p:nvSpPr>
        <p:spPr>
          <a:xfrm>
            <a:off x="5445978" y="2197290"/>
            <a:ext cx="130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Timestep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E06A5-9921-3408-9D3D-DA65233B18BF}"/>
              </a:ext>
            </a:extLst>
          </p:cNvPr>
          <p:cNvSpPr txBox="1"/>
          <p:nvPr/>
        </p:nvSpPr>
        <p:spPr>
          <a:xfrm>
            <a:off x="8734567" y="2197290"/>
            <a:ext cx="126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Timestep 3</a:t>
            </a:r>
          </a:p>
        </p:txBody>
      </p:sp>
    </p:spTree>
    <p:extLst>
      <p:ext uri="{BB962C8B-B14F-4D97-AF65-F5344CB8AC3E}">
        <p14:creationId xmlns:p14="http://schemas.microsoft.com/office/powerpoint/2010/main" val="2966110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F3504-C3D2-E502-B4F0-AD4F50ABA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859C-5DD5-97D2-824A-D020CE69F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350" y="913892"/>
            <a:ext cx="8623300" cy="686308"/>
          </a:xfrm>
        </p:spPr>
        <p:txBody>
          <a:bodyPr>
            <a:normAutofit fontScale="90000"/>
          </a:bodyPr>
          <a:lstStyle/>
          <a:p>
            <a:r>
              <a:rPr lang="en-US" cap="none" dirty="0"/>
              <a:t>Suitability of </a:t>
            </a:r>
            <a:r>
              <a:rPr lang="en-US" i="1" cap="none" dirty="0"/>
              <a:t>Methanohalobium evestigatum</a:t>
            </a:r>
          </a:p>
        </p:txBody>
      </p:sp>
      <p:pic>
        <p:nvPicPr>
          <p:cNvPr id="4" name="Picture 3" descr="A graph with a blue line&#10;&#10;AI-generated content may be incorrect.">
            <a:extLst>
              <a:ext uri="{FF2B5EF4-FFF2-40B4-BE49-F238E27FC236}">
                <a16:creationId xmlns:a16="http://schemas.microsoft.com/office/drawing/2014/main" id="{E6876AD8-216A-4FD2-6399-BF39E07B9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061" y="2829067"/>
            <a:ext cx="9739877" cy="29083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ED819-A993-3A22-51C6-C2B8C75E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80BB-C3BE-5B47-906B-D840218CFAEF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162F43-FD33-4344-4574-A47286B386D6}"/>
              </a:ext>
            </a:extLst>
          </p:cNvPr>
          <p:cNvSpPr txBox="1"/>
          <p:nvPr/>
        </p:nvSpPr>
        <p:spPr>
          <a:xfrm>
            <a:off x="2279176" y="2279176"/>
            <a:ext cx="141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Timestep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C34D0D-21A8-D450-9855-8344EA2740F0}"/>
              </a:ext>
            </a:extLst>
          </p:cNvPr>
          <p:cNvSpPr txBox="1"/>
          <p:nvPr/>
        </p:nvSpPr>
        <p:spPr>
          <a:xfrm>
            <a:off x="5561462" y="2279176"/>
            <a:ext cx="180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Timestep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5A0EF-3FFD-C746-BDAE-7AB10B072ACA}"/>
              </a:ext>
            </a:extLst>
          </p:cNvPr>
          <p:cNvSpPr txBox="1"/>
          <p:nvPr/>
        </p:nvSpPr>
        <p:spPr>
          <a:xfrm>
            <a:off x="8843749" y="2279176"/>
            <a:ext cx="122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Timestep 3</a:t>
            </a:r>
          </a:p>
        </p:txBody>
      </p:sp>
    </p:spTree>
    <p:extLst>
      <p:ext uri="{BB962C8B-B14F-4D97-AF65-F5344CB8AC3E}">
        <p14:creationId xmlns:p14="http://schemas.microsoft.com/office/powerpoint/2010/main" val="3759797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FDC6D-788E-12AF-C43A-8F4CD6C2C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AE228-5A4E-968B-1F14-90DC59B19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4960" y="1011476"/>
            <a:ext cx="9122079" cy="4835047"/>
          </a:xfrm>
        </p:spPr>
        <p:txBody>
          <a:bodyPr>
            <a:normAutofit/>
          </a:bodyPr>
          <a:lstStyle/>
          <a:p>
            <a:r>
              <a:rPr lang="en-US" sz="4000" dirty="0"/>
              <a:t>Salinity is a key limiting factor for any biological functions within Chaos terrains</a:t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35D27B-86C9-3BE6-C580-536205C97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80BB-C3BE-5B47-906B-D840218CFA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63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EB70-BA85-F585-17A2-BA15CF80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681228"/>
          </a:xfrm>
        </p:spPr>
        <p:txBody>
          <a:bodyPr>
            <a:normAutofit fontScale="90000"/>
          </a:bodyPr>
          <a:lstStyle/>
          <a:p>
            <a:r>
              <a:rPr lang="en-US" dirty="0"/>
              <a:t>Implication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01049-8AF1-46D7-5C40-8311FB47A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55800"/>
            <a:ext cx="7729728" cy="3784227"/>
          </a:xfrm>
        </p:spPr>
        <p:txBody>
          <a:bodyPr>
            <a:normAutofit/>
          </a:bodyPr>
          <a:lstStyle/>
          <a:p>
            <a:r>
              <a:rPr lang="en-US" sz="2000" dirty="0"/>
              <a:t>Europa Clipper Mission</a:t>
            </a:r>
          </a:p>
          <a:p>
            <a:r>
              <a:rPr lang="en-US" sz="2000" dirty="0"/>
              <a:t>Chaos terrains are:</a:t>
            </a:r>
          </a:p>
          <a:p>
            <a:pPr lvl="1"/>
            <a:r>
              <a:rPr lang="en-US" sz="2000" dirty="0"/>
              <a:t>Shallow</a:t>
            </a:r>
          </a:p>
          <a:p>
            <a:pPr lvl="1"/>
            <a:r>
              <a:rPr lang="en-US" sz="2000" dirty="0"/>
              <a:t>Accessible</a:t>
            </a:r>
          </a:p>
          <a:p>
            <a:pPr lvl="1"/>
            <a:r>
              <a:rPr lang="en-US" sz="2000" dirty="0"/>
              <a:t>Visible</a:t>
            </a:r>
          </a:p>
          <a:p>
            <a:pPr lvl="1"/>
            <a:r>
              <a:rPr lang="en-US" sz="2000" dirty="0"/>
              <a:t>Well studied</a:t>
            </a:r>
          </a:p>
          <a:p>
            <a:r>
              <a:rPr lang="en-US" sz="2000" dirty="0"/>
              <a:t>Future sampling missions/landers</a:t>
            </a:r>
          </a:p>
        </p:txBody>
      </p:sp>
      <p:pic>
        <p:nvPicPr>
          <p:cNvPr id="2050" name="Picture 2" descr="Artist’s rendering of NASA’s Europa Clipper spacecraft.">
            <a:extLst>
              <a:ext uri="{FF2B5EF4-FFF2-40B4-BE49-F238E27FC236}">
                <a16:creationId xmlns:a16="http://schemas.microsoft.com/office/drawing/2014/main" id="{5A8BEBC1-FCB5-57E3-A200-452A82C0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836" y="1765300"/>
            <a:ext cx="4988789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7B179D-44E6-BD57-0341-EEEC0442705D}"/>
              </a:ext>
            </a:extLst>
          </p:cNvPr>
          <p:cNvSpPr txBox="1"/>
          <p:nvPr/>
        </p:nvSpPr>
        <p:spPr>
          <a:xfrm>
            <a:off x="6451600" y="5092700"/>
            <a:ext cx="2404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NASA/JPL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D86DB-5C18-6DD1-1503-9830D3DF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80BB-C3BE-5B47-906B-D840218CFA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60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CF415-D93A-3AF3-C283-51F86815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513379"/>
          </a:xfrm>
        </p:spPr>
        <p:txBody>
          <a:bodyPr>
            <a:normAutofit fontScale="90000"/>
          </a:bodyPr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F4F81-98DF-3530-F40D-FAB7C228E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651000"/>
            <a:ext cx="7729728" cy="45085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Dr. Daniel Apai</a:t>
            </a:r>
          </a:p>
          <a:p>
            <a:pPr marL="0" indent="0" algn="ctr">
              <a:buNone/>
            </a:pPr>
            <a:r>
              <a:rPr lang="en-US" sz="2400" dirty="0"/>
              <a:t>Matthew M. Murphy</a:t>
            </a:r>
          </a:p>
          <a:p>
            <a:pPr marL="0" indent="0" algn="ctr">
              <a:buNone/>
            </a:pPr>
            <a:r>
              <a:rPr lang="en-US" sz="2400" dirty="0"/>
              <a:t>Michelle Coe and the </a:t>
            </a:r>
            <a:r>
              <a:rPr lang="en-US" sz="2400"/>
              <a:t>Arizona Space </a:t>
            </a:r>
            <a:r>
              <a:rPr lang="en-US" sz="2400" dirty="0"/>
              <a:t>Grant Consortium</a:t>
            </a:r>
          </a:p>
          <a:p>
            <a:pPr marL="0" indent="0" algn="ctr">
              <a:buNone/>
            </a:pPr>
            <a:r>
              <a:rPr lang="en-US" sz="2400" dirty="0"/>
              <a:t>Alien Earths Research Group</a:t>
            </a:r>
          </a:p>
          <a:p>
            <a:pPr marL="0" indent="0" algn="ctr">
              <a:buNone/>
            </a:pPr>
            <a:r>
              <a:rPr lang="en-US" sz="2400" dirty="0"/>
              <a:t>Atmospherica Team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19308-25BC-D04F-724F-DF957E4E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80BB-C3BE-5B47-906B-D840218CFA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85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8CDF5-4B0C-6662-242F-A0DFCD5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3B242-584D-45D8-84C4-BD7E1473C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513379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1E5F1-2435-1751-1C5B-78DAEF899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651000"/>
            <a:ext cx="7729728" cy="4508500"/>
          </a:xfrm>
        </p:spPr>
        <p:txBody>
          <a:bodyPr>
            <a:normAutofit/>
          </a:bodyPr>
          <a:lstStyle/>
          <a:p>
            <a:r>
              <a:rPr lang="en-US" sz="2000" dirty="0"/>
              <a:t>Chaos terrains in the ice shell of Europa may represent significant bodies of water representative of the composition of the ice and decoupled from the ocean.</a:t>
            </a:r>
          </a:p>
          <a:p>
            <a:r>
              <a:rPr lang="en-US" sz="2000" dirty="0"/>
              <a:t>These water lenses may persist on timescales of millions of years. </a:t>
            </a:r>
          </a:p>
          <a:p>
            <a:r>
              <a:rPr lang="en-US" sz="2000" dirty="0"/>
              <a:t>Over time, salinity becomes a limiting factor for biological functions, and there is heavy evolutionary pressure to evolve necessary mechanisms of adaptation.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Thank you!</a:t>
            </a:r>
          </a:p>
          <a:p>
            <a:pPr marL="0" indent="0" algn="ctr">
              <a:buNone/>
            </a:pPr>
            <a:r>
              <a:rPr lang="en-US" sz="2000" dirty="0"/>
              <a:t>Veronica Klawender</a:t>
            </a:r>
          </a:p>
          <a:p>
            <a:pPr marL="0" indent="0" algn="ctr">
              <a:buNone/>
            </a:pPr>
            <a:r>
              <a:rPr lang="en-US" sz="2000" dirty="0" err="1"/>
              <a:t>vklawender@arizona.edu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F8966-648F-6C38-675A-67FEAA85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80BB-C3BE-5B47-906B-D840218CFA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5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C8E2-BBFC-F64B-25F0-ED370739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02483"/>
            <a:ext cx="7729728" cy="681228"/>
          </a:xfrm>
        </p:spPr>
        <p:txBody>
          <a:bodyPr>
            <a:normAutofit fontScale="90000"/>
          </a:bodyPr>
          <a:lstStyle/>
          <a:p>
            <a:r>
              <a:rPr lang="en-US" dirty="0"/>
              <a:t>Main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FC9CE-06A6-CFD1-A327-C82E9FB34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What is the first order viability of terrestrial methanogens in the Europa’s ice shell environment?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47EB2-E63E-F7C4-B8EF-35A3B3A61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80BB-C3BE-5B47-906B-D840218CFA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1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39AD-D427-A488-7835-083DE92B1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09297"/>
            <a:ext cx="7729728" cy="685688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 - Methanogens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AB33C-0BA4-1D04-8E07-3E390B9C9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638044"/>
            <a:ext cx="3864864" cy="3101983"/>
          </a:xfrm>
        </p:spPr>
        <p:txBody>
          <a:bodyPr/>
          <a:lstStyle/>
          <a:p>
            <a:r>
              <a:rPr lang="en-US" sz="2000" dirty="0"/>
              <a:t>Methanogenic organisms found in many extreme terrestrial niches</a:t>
            </a:r>
          </a:p>
          <a:p>
            <a:pPr lvl="1"/>
            <a:r>
              <a:rPr lang="en-US" sz="2000" dirty="0"/>
              <a:t>Temperature</a:t>
            </a:r>
          </a:p>
          <a:p>
            <a:pPr lvl="1"/>
            <a:r>
              <a:rPr lang="en-US" sz="2000" dirty="0"/>
              <a:t>Pressure</a:t>
            </a:r>
          </a:p>
          <a:p>
            <a:pPr lvl="1"/>
            <a:r>
              <a:rPr lang="en-US" sz="2000" dirty="0"/>
              <a:t>pH</a:t>
            </a:r>
          </a:p>
          <a:p>
            <a:pPr lvl="1"/>
            <a:r>
              <a:rPr lang="en-US" sz="2000" dirty="0"/>
              <a:t>Salinity</a:t>
            </a:r>
          </a:p>
          <a:p>
            <a:pPr lvl="1"/>
            <a:endParaRPr lang="en-US" dirty="0"/>
          </a:p>
        </p:txBody>
      </p:sp>
      <p:pic>
        <p:nvPicPr>
          <p:cNvPr id="2052" name="Picture 4" descr="Scientists Discover Three New Hydrothermal Vent Fields on Mid-Atlantic  Ridge - Schmidt Ocean Institute">
            <a:extLst>
              <a:ext uri="{FF2B5EF4-FFF2-40B4-BE49-F238E27FC236}">
                <a16:creationId xmlns:a16="http://schemas.microsoft.com/office/drawing/2014/main" id="{1A4645EC-B98A-1A34-1045-91F76DCED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16101"/>
            <a:ext cx="3996266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bandoned Mine Drainage | US EPA">
            <a:extLst>
              <a:ext uri="{FF2B5EF4-FFF2-40B4-BE49-F238E27FC236}">
                <a16:creationId xmlns:a16="http://schemas.microsoft.com/office/drawing/2014/main" id="{5F4DC26F-32A1-895C-BF76-AE8A82377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021" y="3263900"/>
            <a:ext cx="3004979" cy="22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E15010-55A9-5D0E-1FC6-4768BB8AF601}"/>
              </a:ext>
            </a:extLst>
          </p:cNvPr>
          <p:cNvSpPr txBox="1"/>
          <p:nvPr/>
        </p:nvSpPr>
        <p:spPr>
          <a:xfrm>
            <a:off x="3091021" y="6341317"/>
            <a:ext cx="3864864" cy="276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US EPA, Schmidt Ocean Institute, Britannica </a:t>
            </a:r>
          </a:p>
        </p:txBody>
      </p:sp>
      <p:pic>
        <p:nvPicPr>
          <p:cNvPr id="2056" name="Picture 8" descr="Methanothermobacter thermautotrophicus | archaea | Britannica">
            <a:extLst>
              <a:ext uri="{FF2B5EF4-FFF2-40B4-BE49-F238E27FC236}">
                <a16:creationId xmlns:a16="http://schemas.microsoft.com/office/drawing/2014/main" id="{CDCB4A75-FBA4-4FC9-CEFD-B9EFD3534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65" y="4665290"/>
            <a:ext cx="2603256" cy="195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A1B264-9B25-1FF1-3A34-41898CB6B688}"/>
              </a:ext>
            </a:extLst>
          </p:cNvPr>
          <p:cNvSpPr txBox="1"/>
          <p:nvPr/>
        </p:nvSpPr>
        <p:spPr>
          <a:xfrm>
            <a:off x="7361692" y="6080487"/>
            <a:ext cx="465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Buan 2018, </a:t>
            </a:r>
            <a:r>
              <a:rPr lang="en-US" i="1" dirty="0"/>
              <a:t>Emerging Topics In Life Sciences </a:t>
            </a:r>
            <a:r>
              <a:rPr lang="en-US" dirty="0"/>
              <a:t>, </a:t>
            </a:r>
            <a:r>
              <a:rPr lang="en-US" dirty="0" err="1"/>
              <a:t>Saralov</a:t>
            </a:r>
            <a:r>
              <a:rPr lang="en-US" dirty="0"/>
              <a:t> 2019, </a:t>
            </a:r>
            <a:r>
              <a:rPr lang="en-US" i="1" dirty="0"/>
              <a:t>Microbiology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E4D99-13E0-954D-7AA9-6FE73A2B0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80BB-C3BE-5B47-906B-D840218CFA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1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3CC7E-C278-4413-00B8-CB7BC82C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07722"/>
            <a:ext cx="7729728" cy="681228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 - Europa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FFB21-BA13-6E39-7B8B-D527C8AC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5257800" cy="4094163"/>
          </a:xfrm>
        </p:spPr>
        <p:txBody>
          <a:bodyPr>
            <a:normAutofit/>
          </a:bodyPr>
          <a:lstStyle/>
          <a:p>
            <a:r>
              <a:rPr lang="en-US" sz="2000" dirty="0"/>
              <a:t>Galilean moon of Jupiter</a:t>
            </a:r>
          </a:p>
          <a:p>
            <a:r>
              <a:rPr lang="en-US" sz="2000" dirty="0"/>
              <a:t>Similarly sized to Earth’s moon</a:t>
            </a:r>
          </a:p>
          <a:p>
            <a:r>
              <a:rPr lang="en-US" sz="2000" dirty="0"/>
              <a:t>Ocean world tidally locked to Jupiter and encased in an ice shell</a:t>
            </a:r>
          </a:p>
          <a:p>
            <a:r>
              <a:rPr lang="en-US" sz="2000" dirty="0"/>
              <a:t>Ice shell about 20-30 km thick</a:t>
            </a:r>
          </a:p>
          <a:p>
            <a:r>
              <a:rPr lang="en-US" sz="2000" dirty="0"/>
              <a:t>Ocean about 60-150 km deep</a:t>
            </a:r>
          </a:p>
        </p:txBody>
      </p:sp>
      <p:pic>
        <p:nvPicPr>
          <p:cNvPr id="2050" name="Picture 2" descr="A view of Europa showing most of one side of the moon. The moon is gray with reddish bands running across it.">
            <a:extLst>
              <a:ext uri="{FF2B5EF4-FFF2-40B4-BE49-F238E27FC236}">
                <a16:creationId xmlns:a16="http://schemas.microsoft.com/office/drawing/2014/main" id="{B900BAD9-4917-6E0E-3AA5-E6FB82C85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2506662"/>
            <a:ext cx="5664199" cy="31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8B242B-EDF0-9530-9644-EBA28EE485A1}"/>
              </a:ext>
            </a:extLst>
          </p:cNvPr>
          <p:cNvSpPr txBox="1"/>
          <p:nvPr/>
        </p:nvSpPr>
        <p:spPr>
          <a:xfrm>
            <a:off x="6270625" y="5726305"/>
            <a:ext cx="40834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Image credit: NASA/JPL </a:t>
            </a:r>
            <a:r>
              <a:rPr lang="en-US" sz="1000" dirty="0" err="1"/>
              <a:t>JunoCam</a:t>
            </a:r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6F723-7253-E35B-3519-670202C6DF81}"/>
              </a:ext>
            </a:extLst>
          </p:cNvPr>
          <p:cNvSpPr txBox="1"/>
          <p:nvPr/>
        </p:nvSpPr>
        <p:spPr>
          <a:xfrm>
            <a:off x="1104900" y="6416159"/>
            <a:ext cx="397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Greely et al. 2004, </a:t>
            </a:r>
            <a:r>
              <a:rPr lang="en-US" i="1" dirty="0"/>
              <a:t>Jupiter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9D14-1E0D-5CC2-84EB-5BE93DFC6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80BB-C3BE-5B47-906B-D840218CFA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84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7202-C011-C8CE-3639-622DBD6E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702743"/>
          </a:xfrm>
        </p:spPr>
        <p:txBody>
          <a:bodyPr>
            <a:normAutofit fontScale="90000"/>
          </a:bodyPr>
          <a:lstStyle/>
          <a:p>
            <a:r>
              <a:rPr lang="en-US" dirty="0"/>
              <a:t>Chaos Terrains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2C680-677D-9540-2AB1-2D0936635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92585"/>
            <a:ext cx="7729728" cy="1639615"/>
          </a:xfrm>
        </p:spPr>
        <p:txBody>
          <a:bodyPr>
            <a:normAutofit/>
          </a:bodyPr>
          <a:lstStyle/>
          <a:p>
            <a:r>
              <a:rPr lang="en-US" sz="2000" dirty="0"/>
              <a:t>Surface regions where ice has melted, shifted and refrozen</a:t>
            </a:r>
          </a:p>
          <a:p>
            <a:r>
              <a:rPr lang="en-US" sz="2000" dirty="0"/>
              <a:t>Thought to have at least 100,000 km^3 of water underlying ~3 km of ice, and radii as large as 50 km</a:t>
            </a:r>
          </a:p>
          <a:p>
            <a:r>
              <a:rPr lang="en-US" sz="2000" dirty="0"/>
              <a:t>2 well studied terrains: Conamara Chaos and Thera Macula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97E2E44-9D06-4B3D-BC77-E9BAD4F54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76" y="3760086"/>
            <a:ext cx="4744825" cy="266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E7B7CA0-8806-97C4-FF09-0D658A886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63" y="3760085"/>
            <a:ext cx="4741737" cy="266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4431E7-3F90-B716-BF67-515C69865931}"/>
              </a:ext>
            </a:extLst>
          </p:cNvPr>
          <p:cNvSpPr txBox="1"/>
          <p:nvPr/>
        </p:nvSpPr>
        <p:spPr>
          <a:xfrm>
            <a:off x="8991600" y="3493700"/>
            <a:ext cx="2552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NASA/JPL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128B86-C48B-370E-82CF-98AB6F58A50F}"/>
              </a:ext>
            </a:extLst>
          </p:cNvPr>
          <p:cNvSpPr txBox="1"/>
          <p:nvPr/>
        </p:nvSpPr>
        <p:spPr>
          <a:xfrm>
            <a:off x="1354262" y="6488668"/>
            <a:ext cx="634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Schmidt et al. 2011, </a:t>
            </a:r>
            <a:r>
              <a:rPr lang="en-US" i="1" dirty="0"/>
              <a:t>Nature</a:t>
            </a:r>
            <a:r>
              <a:rPr lang="en-US" dirty="0"/>
              <a:t>, Chivers et al 2023</a:t>
            </a:r>
            <a:r>
              <a:rPr lang="en-US" i="1" dirty="0"/>
              <a:t>, PSJ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75A45-86C9-6995-FB7C-0E46FDB2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80BB-C3BE-5B47-906B-D840218CFA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14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03A8C-D867-D2ED-6EC4-AC2D3E2DF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4960" y="1011476"/>
            <a:ext cx="9122079" cy="4835047"/>
          </a:xfrm>
        </p:spPr>
        <p:txBody>
          <a:bodyPr>
            <a:normAutofit/>
          </a:bodyPr>
          <a:lstStyle/>
          <a:p>
            <a:r>
              <a:rPr lang="en-US" sz="4000" dirty="0"/>
              <a:t>What is the viability of methanogens in a liquid water lens under a chaos region over time?</a:t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5E3010-315E-6182-01FE-60B65A46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80BB-C3BE-5B47-906B-D840218CFA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7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BBE7-9478-4EA1-143A-447196B65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681228"/>
          </a:xfrm>
        </p:spPr>
        <p:txBody>
          <a:bodyPr>
            <a:normAutofit fontScale="90000"/>
          </a:bodyPr>
          <a:lstStyle/>
          <a:p>
            <a:r>
              <a:rPr lang="en-US" dirty="0"/>
              <a:t>methanogens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D8B4A-A233-5F45-F8EE-FC463840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089404"/>
            <a:ext cx="3864864" cy="3449605"/>
          </a:xfrm>
        </p:spPr>
        <p:txBody>
          <a:bodyPr>
            <a:normAutofit/>
          </a:bodyPr>
          <a:lstStyle/>
          <a:p>
            <a:r>
              <a:rPr lang="en-US" sz="2000" dirty="0"/>
              <a:t>Psychrophiles</a:t>
            </a:r>
          </a:p>
          <a:p>
            <a:pPr lvl="1"/>
            <a:r>
              <a:rPr lang="en-US" sz="2000" i="1" dirty="0"/>
              <a:t>Methanogenium frigidum – </a:t>
            </a:r>
            <a:r>
              <a:rPr lang="en-US" sz="2000" dirty="0"/>
              <a:t>growth under 20℃</a:t>
            </a:r>
            <a:endParaRPr lang="en-US" sz="2000" i="1" dirty="0"/>
          </a:p>
          <a:p>
            <a:r>
              <a:rPr lang="en-US" sz="2000" dirty="0"/>
              <a:t>Halophiles</a:t>
            </a:r>
          </a:p>
          <a:p>
            <a:pPr lvl="1"/>
            <a:r>
              <a:rPr lang="en-US" sz="2000" i="1" dirty="0"/>
              <a:t>Methanohalophilus halophilus </a:t>
            </a:r>
            <a:r>
              <a:rPr lang="en-US" sz="2000" dirty="0"/>
              <a:t>– growth at 146 ppt NaCl</a:t>
            </a:r>
          </a:p>
          <a:p>
            <a:pPr lvl="1"/>
            <a:r>
              <a:rPr lang="en-US" sz="2000" i="1" dirty="0"/>
              <a:t>Methanohalobium evestigatum </a:t>
            </a:r>
            <a:r>
              <a:rPr lang="en-US" sz="2000" dirty="0"/>
              <a:t>– growth at 251 ppt </a:t>
            </a:r>
            <a:r>
              <a:rPr lang="en-US" sz="2000" dirty="0" err="1"/>
              <a:t>NaC</a:t>
            </a:r>
            <a:endParaRPr lang="en-US" sz="2000" dirty="0"/>
          </a:p>
        </p:txBody>
      </p:sp>
      <p:pic>
        <p:nvPicPr>
          <p:cNvPr id="1026" name="Picture 2" descr="FIG. 1.">
            <a:extLst>
              <a:ext uri="{FF2B5EF4-FFF2-40B4-BE49-F238E27FC236}">
                <a16:creationId xmlns:a16="http://schemas.microsoft.com/office/drawing/2014/main" id="{220983DC-CBAC-E19D-23C1-4D79EE81B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985772"/>
            <a:ext cx="4064000" cy="143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95A3DE-6F9F-4679-AB13-55E3842630B7}"/>
              </a:ext>
            </a:extLst>
          </p:cNvPr>
          <p:cNvSpPr txBox="1"/>
          <p:nvPr/>
        </p:nvSpPr>
        <p:spPr>
          <a:xfrm>
            <a:off x="1841500" y="6096000"/>
            <a:ext cx="414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Franzman et al. 1997, </a:t>
            </a:r>
            <a:r>
              <a:rPr lang="en-US" i="1" dirty="0"/>
              <a:t>IJSEM</a:t>
            </a:r>
          </a:p>
          <a:p>
            <a:r>
              <a:rPr lang="en-US" dirty="0"/>
              <a:t>Katayama et al. 2014, </a:t>
            </a:r>
            <a:r>
              <a:rPr lang="en-US" i="1" dirty="0"/>
              <a:t>IJSEM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A84EE14-B2F0-2B99-619E-96045DC49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210" y="3947033"/>
            <a:ext cx="40640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75C6C-E8C7-61CE-4779-03E0B9AAE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80BB-C3BE-5B47-906B-D840218CFA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9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E3309-B0EF-5B6B-B631-71AEB2142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Habitability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22A65-EC76-4C62-457C-F3BDD209D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Self-consistent, universally applicable framework to define habitability as the viability of a particular metabolism in a specific environment</a:t>
            </a:r>
          </a:p>
          <a:p>
            <a:r>
              <a:rPr lang="en-US" sz="2000" dirty="0">
                <a:solidFill>
                  <a:schemeClr val="tx1"/>
                </a:solidFill>
              </a:rPr>
              <a:t>Calculates the probability of survival of a metabolic function by comparing known tolerable environmental conditions on Earth with the predicted conditions in an exoplanet or extraterrestrial habitat</a:t>
            </a:r>
          </a:p>
          <a:p>
            <a:r>
              <a:rPr lang="en-US" sz="2000" b="0" i="0" dirty="0">
                <a:solidFill>
                  <a:schemeClr val="tx1"/>
                </a:solidFill>
                <a:effectLst/>
              </a:rPr>
              <a:t>Apai, Barnes et al. 2025, Planetary Science Journal, under review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2232F-FFAA-7C0B-7B97-6B98A9AE8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150" y="4978027"/>
            <a:ext cx="4559300" cy="1524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4D3B5-7C6E-F11F-7D3A-FB183AF3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80BB-C3BE-5B47-906B-D840218CFA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3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4EC45-4F65-4E6D-8622-0CF44715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88495"/>
            <a:ext cx="7729728" cy="681228"/>
          </a:xfrm>
        </p:spPr>
        <p:txBody>
          <a:bodyPr>
            <a:normAutofit fontScale="90000"/>
          </a:bodyPr>
          <a:lstStyle/>
          <a:p>
            <a:r>
              <a:rPr lang="en-US" dirty="0"/>
              <a:t>Temperature and pH vs suitability</a:t>
            </a:r>
          </a:p>
        </p:txBody>
      </p:sp>
      <p:pic>
        <p:nvPicPr>
          <p:cNvPr id="7" name="Picture 6" descr="A graph of a graph of a planet&#10;&#10;AI-generated content may be incorrect.">
            <a:extLst>
              <a:ext uri="{FF2B5EF4-FFF2-40B4-BE49-F238E27FC236}">
                <a16:creationId xmlns:a16="http://schemas.microsoft.com/office/drawing/2014/main" id="{B3C934F1-6A7F-870D-DB4A-B663E7923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922" y="1240076"/>
            <a:ext cx="5454155" cy="53235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F7CB7D-E0FA-7886-3832-EBB965CBF16A}"/>
              </a:ext>
            </a:extLst>
          </p:cNvPr>
          <p:cNvSpPr txBox="1"/>
          <p:nvPr/>
        </p:nvSpPr>
        <p:spPr>
          <a:xfrm>
            <a:off x="9244208" y="2642992"/>
            <a:ext cx="2693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Habitat:</a:t>
            </a:r>
          </a:p>
          <a:p>
            <a:r>
              <a:rPr lang="en-US" dirty="0"/>
              <a:t>pH: 6 – 8</a:t>
            </a:r>
          </a:p>
          <a:p>
            <a:r>
              <a:rPr lang="en-US" dirty="0"/>
              <a:t>Temperature: 261K – 281K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BA90D7-0202-19D3-4265-47D03A980E4A}"/>
              </a:ext>
            </a:extLst>
          </p:cNvPr>
          <p:cNvSpPr txBox="1"/>
          <p:nvPr/>
        </p:nvSpPr>
        <p:spPr>
          <a:xfrm>
            <a:off x="325677" y="2642992"/>
            <a:ext cx="3043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M. frigidum</a:t>
            </a:r>
            <a:r>
              <a:rPr lang="en-US" dirty="0"/>
              <a:t>:</a:t>
            </a:r>
          </a:p>
          <a:p>
            <a:r>
              <a:rPr lang="en-US" dirty="0"/>
              <a:t>pH: 6 – 8</a:t>
            </a:r>
          </a:p>
          <a:p>
            <a:r>
              <a:rPr lang="en-US" dirty="0"/>
              <a:t>Temperature: 273K – 293K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89C41F-CBA9-9253-BCB8-F42DDCBE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80BB-C3BE-5B47-906B-D840218CFA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9644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7D15C3B7-EBD6-4528-93E3-EF5AFF1CE7F3}"/>
</file>

<file path=customXml/itemProps2.xml><?xml version="1.0" encoding="utf-8"?>
<ds:datastoreItem xmlns:ds="http://schemas.openxmlformats.org/officeDocument/2006/customXml" ds:itemID="{D8219499-178C-4036-A99F-A4B6CAC8D27D}"/>
</file>

<file path=customXml/itemProps3.xml><?xml version="1.0" encoding="utf-8"?>
<ds:datastoreItem xmlns:ds="http://schemas.openxmlformats.org/officeDocument/2006/customXml" ds:itemID="{BEE4635A-E24F-4E53-852A-1117C1AD4761}"/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4715</TotalTime>
  <Words>598</Words>
  <Application>Microsoft Macintosh PowerPoint</Application>
  <PresentationFormat>Widescreen</PresentationFormat>
  <Paragraphs>117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Arial</vt:lpstr>
      <vt:lpstr>Gill Sans MT</vt:lpstr>
      <vt:lpstr>Parcel</vt:lpstr>
      <vt:lpstr>Viability of Methanogens In The Ice Shell of Europa</vt:lpstr>
      <vt:lpstr>Main Question</vt:lpstr>
      <vt:lpstr>Background - Methanogens</vt:lpstr>
      <vt:lpstr>Background - Europa</vt:lpstr>
      <vt:lpstr>Chaos Terrains</vt:lpstr>
      <vt:lpstr>What is the viability of methanogens in a liquid water lens under a chaos region over time? </vt:lpstr>
      <vt:lpstr>methanogens</vt:lpstr>
      <vt:lpstr>Quantitative Habitability Framework</vt:lpstr>
      <vt:lpstr>Temperature and pH vs suitability</vt:lpstr>
      <vt:lpstr>Salinity time profiles</vt:lpstr>
      <vt:lpstr>Time profiles for 5 methanogens</vt:lpstr>
      <vt:lpstr>Suitability of Methanobacterium flexile</vt:lpstr>
      <vt:lpstr>Suitability of Methanohalobium evestigatum</vt:lpstr>
      <vt:lpstr>Salinity is a key limiting factor for any biological functions within Chaos terrains </vt:lpstr>
      <vt:lpstr>Implication</vt:lpstr>
      <vt:lpstr>Acknowledgements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Klawender, Veronica Helen - (vklawender)</dc:creator>
  <cp:lastModifiedBy>Klawender, Veronica Helen - (vklawender)</cp:lastModifiedBy>
  <cp:revision>3</cp:revision>
  <cp:lastPrinted>2025-04-01T16:19:07Z</cp:lastPrinted>
  <dcterms:created xsi:type="dcterms:W3CDTF">2025-03-14T04:42:12Z</dcterms:created>
  <dcterms:modified xsi:type="dcterms:W3CDTF">2025-04-04T16:59:20Z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